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9" r:id="rId3"/>
    <p:sldId id="263" r:id="rId4"/>
    <p:sldId id="348" r:id="rId5"/>
    <p:sldId id="313" r:id="rId6"/>
    <p:sldId id="324" r:id="rId7"/>
    <p:sldId id="260" r:id="rId8"/>
    <p:sldId id="259" r:id="rId9"/>
    <p:sldId id="261" r:id="rId10"/>
    <p:sldId id="325" r:id="rId11"/>
    <p:sldId id="323" r:id="rId12"/>
    <p:sldId id="262" r:id="rId13"/>
    <p:sldId id="352" r:id="rId14"/>
    <p:sldId id="353" r:id="rId15"/>
    <p:sldId id="301" r:id="rId16"/>
    <p:sldId id="362" r:id="rId17"/>
    <p:sldId id="331" r:id="rId18"/>
    <p:sldId id="356" r:id="rId19"/>
    <p:sldId id="351" r:id="rId20"/>
    <p:sldId id="355" r:id="rId21"/>
    <p:sldId id="358" r:id="rId22"/>
    <p:sldId id="298" r:id="rId23"/>
    <p:sldId id="265" r:id="rId24"/>
    <p:sldId id="270" r:id="rId25"/>
    <p:sldId id="357" r:id="rId26"/>
    <p:sldId id="361" r:id="rId27"/>
    <p:sldId id="360" r:id="rId28"/>
    <p:sldId id="335" r:id="rId29"/>
    <p:sldId id="354" r:id="rId30"/>
    <p:sldId id="345" r:id="rId31"/>
    <p:sldId id="3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1" clrIdx="0">
    <p:extLst>
      <p:ext uri="{19B8F6BF-5375-455C-9EA6-DF929625EA0E}">
        <p15:presenceInfo xmlns:p15="http://schemas.microsoft.com/office/powerpoint/2012/main" userId="c604ce551ac672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C3B48-076D-4960-92BF-8EC030505B9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4DFF2-6323-4D52-978E-4F43FFF2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7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DFF2-6323-4D52-978E-4F43FFF26A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DFF2-6323-4D52-978E-4F43FFF26A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1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1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5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4376A-EAFD-4488-86C4-60989D02634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EA5E0-F640-4C19-969B-2EA42A3D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7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610436" y="1378424"/>
            <a:ext cx="9021170" cy="16240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solidFill>
                  <a:schemeClr val="tx1"/>
                </a:solidFill>
              </a:rPr>
              <a:t>Hemodinamik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qeyri</a:t>
            </a:r>
            <a:r>
              <a:rPr lang="tr-TR" sz="3200" dirty="0" smtClean="0">
                <a:solidFill>
                  <a:schemeClr val="tx1"/>
                </a:solidFill>
              </a:rPr>
              <a:t>-stabil </a:t>
            </a:r>
            <a:r>
              <a:rPr lang="tr-TR" sz="3200" dirty="0" err="1" smtClean="0">
                <a:solidFill>
                  <a:schemeClr val="tx1"/>
                </a:solidFill>
              </a:rPr>
              <a:t>pasient</a:t>
            </a:r>
            <a:r>
              <a:rPr lang="az-Latn-AZ" sz="3200" dirty="0" smtClean="0">
                <a:solidFill>
                  <a:schemeClr val="tx1"/>
                </a:solidFill>
              </a:rPr>
              <a:t>ə</a:t>
            </a:r>
            <a:r>
              <a:rPr lang="tr-TR" sz="3200" dirty="0" smtClean="0">
                <a:solidFill>
                  <a:schemeClr val="tx1"/>
                </a:solidFill>
              </a:rPr>
              <a:t> yanaşma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430137" y="4047689"/>
            <a:ext cx="4976884" cy="6004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Dr. Türkan N</a:t>
            </a:r>
            <a:r>
              <a:rPr lang="az-Latn-AZ" sz="3200" dirty="0" smtClean="0">
                <a:solidFill>
                  <a:schemeClr val="tx1"/>
                </a:solidFill>
              </a:rPr>
              <a:t>ə</a:t>
            </a:r>
            <a:r>
              <a:rPr lang="tr-TR" sz="3200" dirty="0" err="1" smtClean="0">
                <a:solidFill>
                  <a:schemeClr val="tx1"/>
                </a:solidFill>
              </a:rPr>
              <a:t>biyeva</a:t>
            </a:r>
            <a:endParaRPr lang="tr-T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54" y="1483402"/>
            <a:ext cx="5212313" cy="422006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579395" y="578906"/>
            <a:ext cx="5212313" cy="5775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Determinants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Oxygen</a:t>
            </a:r>
            <a:r>
              <a:rPr lang="tr-TR" dirty="0" smtClean="0">
                <a:solidFill>
                  <a:schemeClr val="tx1"/>
                </a:solidFill>
              </a:rPr>
              <a:t> Delivery (DO2)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243327" y="2883815"/>
            <a:ext cx="1138989" cy="7218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7270425" y="1716505"/>
            <a:ext cx="1311442" cy="5133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Oxygen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content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759116" y="2871537"/>
            <a:ext cx="1138989" cy="7218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923674" y="1716505"/>
            <a:ext cx="1311442" cy="5133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Cardiac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output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82457" y="4259672"/>
            <a:ext cx="777726" cy="746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946" y="1483402"/>
            <a:ext cx="6982466" cy="42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 animBg="1"/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274" y="1878420"/>
            <a:ext cx="6632404" cy="34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30" t="15255" r="-2"/>
          <a:stretch/>
        </p:blipFill>
        <p:spPr>
          <a:xfrm>
            <a:off x="2257786" y="980901"/>
            <a:ext cx="7266617" cy="43125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248" y="4211354"/>
            <a:ext cx="2615411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68697" y="614149"/>
            <a:ext cx="3960654" cy="75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CO2-gap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89912" y="5158320"/>
            <a:ext cx="8270543" cy="8052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High pCO2-gap is an </a:t>
            </a:r>
            <a:r>
              <a:rPr lang="tr-TR" dirty="0" err="1" smtClean="0">
                <a:solidFill>
                  <a:schemeClr val="tx1"/>
                </a:solidFill>
              </a:rPr>
              <a:t>alarming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signal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inadequate</a:t>
            </a:r>
            <a:r>
              <a:rPr lang="tr-TR" dirty="0" smtClean="0">
                <a:solidFill>
                  <a:schemeClr val="tx1"/>
                </a:solidFill>
              </a:rPr>
              <a:t> CO/</a:t>
            </a:r>
            <a:r>
              <a:rPr lang="tr-TR" dirty="0" err="1" smtClean="0">
                <a:solidFill>
                  <a:schemeClr val="tx1"/>
                </a:solidFill>
              </a:rPr>
              <a:t>stagnation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80" y="1739263"/>
            <a:ext cx="3886200" cy="3067050"/>
          </a:xfrm>
          <a:prstGeom prst="rect">
            <a:avLst/>
          </a:prstGeom>
        </p:spPr>
      </p:pic>
      <p:pic>
        <p:nvPicPr>
          <p:cNvPr id="1026" name="Picture 2" descr="http://www.myhealth.gov.my/images/kimiahayat/blood-gas-co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94" y="1842868"/>
            <a:ext cx="4663204" cy="26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966416" y="1037228"/>
            <a:ext cx="3452883" cy="52270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 smtClean="0">
                <a:solidFill>
                  <a:schemeClr val="tx1"/>
                </a:solidFill>
              </a:rPr>
              <a:t>p</a:t>
            </a:r>
            <a:r>
              <a:rPr lang="tr-TR" dirty="0" err="1">
                <a:solidFill>
                  <a:schemeClr val="tx1"/>
                </a:solidFill>
              </a:rPr>
              <a:t>H</a:t>
            </a:r>
            <a:r>
              <a:rPr lang="tr-TR" dirty="0" smtClean="0">
                <a:solidFill>
                  <a:schemeClr val="tx1"/>
                </a:solidFill>
              </a:rPr>
              <a:t>:                7.377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PCO2:            44.0 </a:t>
            </a:r>
            <a:r>
              <a:rPr lang="tr-TR" dirty="0" err="1" smtClean="0">
                <a:solidFill>
                  <a:schemeClr val="tx1"/>
                </a:solidFill>
              </a:rPr>
              <a:t>mmHg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PO2:              130.1 </a:t>
            </a:r>
            <a:r>
              <a:rPr lang="tr-TR" dirty="0" err="1" smtClean="0">
                <a:solidFill>
                  <a:schemeClr val="tx1"/>
                </a:solidFill>
              </a:rPr>
              <a:t>mmHg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BE:                +0.2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HCO3-:          25.3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HCO3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st</a:t>
            </a:r>
            <a:r>
              <a:rPr lang="tr-TR" sz="1600" dirty="0" smtClean="0">
                <a:solidFill>
                  <a:schemeClr val="tx1"/>
                </a:solidFill>
              </a:rPr>
              <a:t>:         </a:t>
            </a:r>
            <a:r>
              <a:rPr lang="tr-TR" dirty="0" smtClean="0">
                <a:solidFill>
                  <a:schemeClr val="tx1"/>
                </a:solidFill>
              </a:rPr>
              <a:t>24.0 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SO2:               98.8%</a:t>
            </a:r>
          </a:p>
          <a:p>
            <a:endParaRPr lang="tr-TR" sz="1600" dirty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Glu</a:t>
            </a:r>
            <a:r>
              <a:rPr lang="tr-TR" dirty="0" smtClean="0">
                <a:solidFill>
                  <a:schemeClr val="tx1"/>
                </a:solidFill>
              </a:rPr>
              <a:t>:                11.1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Na</a:t>
            </a:r>
            <a:r>
              <a:rPr lang="tr-TR" dirty="0" smtClean="0">
                <a:solidFill>
                  <a:schemeClr val="tx1"/>
                </a:solidFill>
              </a:rPr>
              <a:t>:                 141.8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K:                    4.47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Lac</a:t>
            </a:r>
            <a:r>
              <a:rPr lang="tr-TR" dirty="0" smtClean="0">
                <a:solidFill>
                  <a:schemeClr val="tx1"/>
                </a:solidFill>
              </a:rPr>
              <a:t>:                 2.4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Ca</a:t>
            </a:r>
            <a:r>
              <a:rPr lang="tr-TR" dirty="0" smtClean="0">
                <a:solidFill>
                  <a:schemeClr val="tx1"/>
                </a:solidFill>
              </a:rPr>
              <a:t>:                  1.311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Cl:                   103.3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endParaRPr lang="tr-TR" sz="1600" dirty="0" smtClean="0"/>
          </a:p>
          <a:p>
            <a:endParaRPr lang="tr-TR" sz="1600" dirty="0" smtClean="0"/>
          </a:p>
          <a:p>
            <a:endParaRPr lang="tr-TR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6689679" y="1037228"/>
            <a:ext cx="3452883" cy="52270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 smtClean="0">
                <a:solidFill>
                  <a:schemeClr val="tx1"/>
                </a:solidFill>
              </a:rPr>
              <a:t>p</a:t>
            </a:r>
            <a:r>
              <a:rPr lang="tr-TR" dirty="0" err="1">
                <a:solidFill>
                  <a:schemeClr val="tx1"/>
                </a:solidFill>
              </a:rPr>
              <a:t>H</a:t>
            </a:r>
            <a:r>
              <a:rPr lang="tr-TR" dirty="0" smtClean="0">
                <a:solidFill>
                  <a:schemeClr val="tx1"/>
                </a:solidFill>
              </a:rPr>
              <a:t>:                7.343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PCO2:            57.4 </a:t>
            </a:r>
            <a:r>
              <a:rPr lang="tr-TR" dirty="0" err="1" smtClean="0">
                <a:solidFill>
                  <a:schemeClr val="tx1"/>
                </a:solidFill>
              </a:rPr>
              <a:t>mmHg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PO2:              25.0 </a:t>
            </a:r>
            <a:r>
              <a:rPr lang="tr-TR" dirty="0" err="1" smtClean="0">
                <a:solidFill>
                  <a:schemeClr val="tx1"/>
                </a:solidFill>
              </a:rPr>
              <a:t>mmHg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BE:                +2.9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HCO3-:          30.5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HCO3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st</a:t>
            </a:r>
            <a:r>
              <a:rPr lang="tr-TR" sz="1600" dirty="0" smtClean="0">
                <a:solidFill>
                  <a:schemeClr val="tx1"/>
                </a:solidFill>
              </a:rPr>
              <a:t>:         </a:t>
            </a:r>
            <a:r>
              <a:rPr lang="tr-TR" dirty="0" smtClean="0">
                <a:solidFill>
                  <a:schemeClr val="tx1"/>
                </a:solidFill>
              </a:rPr>
              <a:t>26.2 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SO2:               49.3 %</a:t>
            </a:r>
          </a:p>
          <a:p>
            <a:endParaRPr lang="tr-TR" sz="1600" dirty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Glu</a:t>
            </a:r>
            <a:r>
              <a:rPr lang="tr-TR" dirty="0" smtClean="0">
                <a:solidFill>
                  <a:schemeClr val="tx1"/>
                </a:solidFill>
              </a:rPr>
              <a:t>:                9.5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Na</a:t>
            </a:r>
            <a:r>
              <a:rPr lang="tr-TR" dirty="0" smtClean="0">
                <a:solidFill>
                  <a:schemeClr val="tx1"/>
                </a:solidFill>
              </a:rPr>
              <a:t>:                 146.0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K:                    4.43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Lac</a:t>
            </a:r>
            <a:r>
              <a:rPr lang="tr-TR" dirty="0" smtClean="0">
                <a:solidFill>
                  <a:schemeClr val="tx1"/>
                </a:solidFill>
              </a:rPr>
              <a:t>:                 2.2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Ca</a:t>
            </a:r>
            <a:r>
              <a:rPr lang="tr-TR" dirty="0" smtClean="0">
                <a:solidFill>
                  <a:schemeClr val="tx1"/>
                </a:solidFill>
              </a:rPr>
              <a:t>:                  1.106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Cl:                   98.9 </a:t>
            </a:r>
            <a:r>
              <a:rPr lang="tr-TR" dirty="0" err="1" smtClean="0">
                <a:solidFill>
                  <a:schemeClr val="tx1"/>
                </a:solidFill>
              </a:rPr>
              <a:t>mmol</a:t>
            </a:r>
            <a:r>
              <a:rPr lang="tr-TR" dirty="0" smtClean="0">
                <a:solidFill>
                  <a:schemeClr val="tx1"/>
                </a:solidFill>
              </a:rPr>
              <a:t>/L</a:t>
            </a:r>
          </a:p>
          <a:p>
            <a:endParaRPr lang="tr-TR" sz="1600" dirty="0" smtClean="0"/>
          </a:p>
          <a:p>
            <a:endParaRPr lang="tr-TR" sz="1600" dirty="0" smtClean="0"/>
          </a:p>
          <a:p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2988859" y="1398894"/>
            <a:ext cx="1937982" cy="504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7645021" y="1453486"/>
            <a:ext cx="1937982" cy="504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7501152" y="242246"/>
            <a:ext cx="1582002" cy="5868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Venous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2794949" y="242245"/>
            <a:ext cx="1582002" cy="5868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Arterial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Patlama 1 8"/>
          <p:cNvSpPr/>
          <p:nvPr/>
        </p:nvSpPr>
        <p:spPr>
          <a:xfrm>
            <a:off x="4271749" y="2906973"/>
            <a:ext cx="3643952" cy="286603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d</a:t>
            </a:r>
            <a:r>
              <a:rPr lang="tr-TR" b="1" dirty="0" smtClean="0">
                <a:solidFill>
                  <a:schemeClr val="tx1"/>
                </a:solidFill>
              </a:rPr>
              <a:t>CO2=13 </a:t>
            </a:r>
            <a:r>
              <a:rPr lang="tr-TR" b="1" dirty="0" err="1" smtClean="0">
                <a:solidFill>
                  <a:schemeClr val="tx1"/>
                </a:solidFill>
              </a:rPr>
              <a:t>mmHg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Köşeleri Yuvarlanmış Dikdörtgen Belirtme Çizgisi 9"/>
          <p:cNvSpPr/>
          <p:nvPr/>
        </p:nvSpPr>
        <p:spPr>
          <a:xfrm>
            <a:off x="9362364" y="3903259"/>
            <a:ext cx="2661314" cy="968991"/>
          </a:xfrm>
          <a:prstGeom prst="wedgeRoundRectCallout">
            <a:avLst>
              <a:gd name="adj1" fmla="val -67500"/>
              <a:gd name="adj2" fmla="val -132114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ScvO2= 49 %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2882" t="28922" r="14687" b="10094"/>
          <a:stretch/>
        </p:blipFill>
        <p:spPr>
          <a:xfrm>
            <a:off x="2733120" y="1101026"/>
            <a:ext cx="5972034" cy="435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80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93" y="1679296"/>
            <a:ext cx="5358848" cy="3499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16" y="4403558"/>
            <a:ext cx="2679032" cy="2454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45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21" y="242647"/>
            <a:ext cx="953452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118" y="2027407"/>
            <a:ext cx="3000375" cy="42386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12804" y="2047364"/>
            <a:ext cx="2289954" cy="10645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120 of SBV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12804" y="3316406"/>
            <a:ext cx="2289954" cy="10645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3</a:t>
            </a:r>
            <a:r>
              <a:rPr lang="tr-TR" dirty="0" smtClean="0">
                <a:solidFill>
                  <a:schemeClr val="tx1"/>
                </a:solidFill>
              </a:rPr>
              <a:t>0 of SBV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12804" y="4790364"/>
            <a:ext cx="2289954" cy="10645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15 of SBV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3466531" y="2442949"/>
            <a:ext cx="136477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3466531" y="3862316"/>
            <a:ext cx="1364776" cy="22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3466531" y="5131558"/>
            <a:ext cx="1555845" cy="136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kış Çizelgesi: Bağlayıcı 22"/>
          <p:cNvSpPr/>
          <p:nvPr/>
        </p:nvSpPr>
        <p:spPr>
          <a:xfrm>
            <a:off x="8175007" y="2265528"/>
            <a:ext cx="859811" cy="846361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Akış Çizelgesi: Bağlayıcı 24"/>
          <p:cNvSpPr/>
          <p:nvPr/>
        </p:nvSpPr>
        <p:spPr>
          <a:xfrm>
            <a:off x="8432973" y="2511485"/>
            <a:ext cx="109182" cy="13667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Akış Çizelgesi: Bağlayıcı 25"/>
          <p:cNvSpPr/>
          <p:nvPr/>
        </p:nvSpPr>
        <p:spPr>
          <a:xfrm>
            <a:off x="8704589" y="2511287"/>
            <a:ext cx="109182" cy="13667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Akış Çizelgesi: Bağlayıcı 26"/>
          <p:cNvSpPr/>
          <p:nvPr/>
        </p:nvSpPr>
        <p:spPr>
          <a:xfrm>
            <a:off x="8206907" y="3534570"/>
            <a:ext cx="859811" cy="846361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Akış Çizelgesi: Bağlayıcı 27"/>
          <p:cNvSpPr/>
          <p:nvPr/>
        </p:nvSpPr>
        <p:spPr>
          <a:xfrm>
            <a:off x="8175006" y="5008528"/>
            <a:ext cx="859811" cy="846361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Akış Çizelgesi: Bağlayıcı 28"/>
          <p:cNvSpPr/>
          <p:nvPr/>
        </p:nvSpPr>
        <p:spPr>
          <a:xfrm>
            <a:off x="8433904" y="3780329"/>
            <a:ext cx="109182" cy="13667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Akış Çizelgesi: Bağlayıcı 30"/>
          <p:cNvSpPr/>
          <p:nvPr/>
        </p:nvSpPr>
        <p:spPr>
          <a:xfrm>
            <a:off x="8734361" y="3793977"/>
            <a:ext cx="109182" cy="13667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4" name="Düz Bağlayıcı 33"/>
          <p:cNvCxnSpPr/>
          <p:nvPr/>
        </p:nvCxnSpPr>
        <p:spPr>
          <a:xfrm>
            <a:off x="8470096" y="2825136"/>
            <a:ext cx="343675" cy="137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Yay 35"/>
          <p:cNvSpPr/>
          <p:nvPr/>
        </p:nvSpPr>
        <p:spPr>
          <a:xfrm>
            <a:off x="8473710" y="4039786"/>
            <a:ext cx="326207" cy="245660"/>
          </a:xfrm>
          <a:prstGeom prst="arc">
            <a:avLst>
              <a:gd name="adj1" fmla="val 10682103"/>
              <a:gd name="adj2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Çarpma 36"/>
          <p:cNvSpPr/>
          <p:nvPr/>
        </p:nvSpPr>
        <p:spPr>
          <a:xfrm>
            <a:off x="8364734" y="5185953"/>
            <a:ext cx="177421" cy="24575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Çarpma 37"/>
          <p:cNvSpPr/>
          <p:nvPr/>
        </p:nvSpPr>
        <p:spPr>
          <a:xfrm>
            <a:off x="8666122" y="5199748"/>
            <a:ext cx="177421" cy="24575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Yay 38"/>
          <p:cNvSpPr/>
          <p:nvPr/>
        </p:nvSpPr>
        <p:spPr>
          <a:xfrm>
            <a:off x="8462745" y="5527366"/>
            <a:ext cx="326207" cy="245660"/>
          </a:xfrm>
          <a:prstGeom prst="arc">
            <a:avLst>
              <a:gd name="adj1" fmla="val 10682103"/>
              <a:gd name="adj2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Akış Çizelgesi: Öteki İşlem 39"/>
          <p:cNvSpPr/>
          <p:nvPr/>
        </p:nvSpPr>
        <p:spPr>
          <a:xfrm>
            <a:off x="7670042" y="1194379"/>
            <a:ext cx="2047164" cy="62087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Organ </a:t>
            </a:r>
            <a:r>
              <a:rPr lang="tr-TR" dirty="0" err="1" smtClean="0">
                <a:solidFill>
                  <a:schemeClr val="tx1"/>
                </a:solidFill>
              </a:rPr>
              <a:t>function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1" name="Yuvarlatılmış Dikdörtgen 40"/>
          <p:cNvSpPr/>
          <p:nvPr/>
        </p:nvSpPr>
        <p:spPr>
          <a:xfrm>
            <a:off x="7274257" y="4025804"/>
            <a:ext cx="4435522" cy="1119218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DİAGNOSİS CAN WAİT BUT CELLS CAN’T!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02" y="195727"/>
            <a:ext cx="8510954" cy="185822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736" y="2364306"/>
            <a:ext cx="3667125" cy="31813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82208" y="2783790"/>
            <a:ext cx="6974006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324" y="2053954"/>
            <a:ext cx="6864890" cy="38440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82208" y="2452436"/>
            <a:ext cx="6974006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2330692" y="2734712"/>
            <a:ext cx="6974006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2382208" y="3231137"/>
            <a:ext cx="6974006" cy="3002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2382208" y="5271458"/>
            <a:ext cx="6974006" cy="30025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1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10185" y="219715"/>
            <a:ext cx="8905875" cy="1800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570" y="2019940"/>
            <a:ext cx="5733156" cy="1894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685" y="4133209"/>
            <a:ext cx="7105650" cy="2343150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>
            <a:off x="2455570" y="4817660"/>
            <a:ext cx="2744227" cy="27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3179928" y="5515759"/>
            <a:ext cx="1719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7028597" y="5714242"/>
            <a:ext cx="1351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0126" y="1549387"/>
            <a:ext cx="6096000" cy="3430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737" y="2286000"/>
            <a:ext cx="8201025" cy="14573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047998" y="675931"/>
            <a:ext cx="5172501" cy="8734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table = No worse than before</a:t>
            </a:r>
          </a:p>
          <a:p>
            <a:pPr algn="ctr"/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2907794" y="4630913"/>
            <a:ext cx="5727510" cy="87345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Patient can be stable but still critically ill</a:t>
            </a:r>
          </a:p>
          <a:p>
            <a:pPr algn="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31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70997" y="395785"/>
            <a:ext cx="4572000" cy="77792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PRELOAD D</a:t>
            </a:r>
            <a:r>
              <a:rPr lang="az-Latn-AZ" dirty="0" smtClean="0">
                <a:solidFill>
                  <a:schemeClr val="tx1"/>
                </a:solidFill>
              </a:rPr>
              <a:t>ƏYƏ</a:t>
            </a:r>
            <a:r>
              <a:rPr lang="tr-TR" dirty="0" smtClean="0">
                <a:solidFill>
                  <a:schemeClr val="tx1"/>
                </a:solidFill>
              </a:rPr>
              <a:t>RL</a:t>
            </a:r>
            <a:r>
              <a:rPr lang="az-Latn-AZ" dirty="0">
                <a:solidFill>
                  <a:schemeClr val="tx1"/>
                </a:solidFill>
              </a:rPr>
              <a:t>Ə</a:t>
            </a:r>
            <a:r>
              <a:rPr lang="tr-TR" dirty="0" smtClean="0">
                <a:solidFill>
                  <a:schemeClr val="tx1"/>
                </a:solidFill>
              </a:rPr>
              <a:t>NDİRİLMESİ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59810" y="1651378"/>
            <a:ext cx="2866030" cy="641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Passive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Leg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Raise</a:t>
            </a:r>
            <a:r>
              <a:rPr lang="tr-TR" dirty="0" smtClean="0">
                <a:solidFill>
                  <a:schemeClr val="tx1"/>
                </a:solidFill>
              </a:rPr>
              <a:t> (PLR)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722661" y="1342030"/>
            <a:ext cx="3302757" cy="10895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Inferior</a:t>
            </a:r>
            <a:r>
              <a:rPr lang="tr-TR" dirty="0" smtClean="0">
                <a:solidFill>
                  <a:schemeClr val="tx1"/>
                </a:solidFill>
              </a:rPr>
              <a:t> Vena Cava (IVC) </a:t>
            </a:r>
            <a:r>
              <a:rPr lang="tr-TR" dirty="0" err="1" smtClean="0">
                <a:solidFill>
                  <a:schemeClr val="tx1"/>
                </a:solidFill>
              </a:rPr>
              <a:t>Collapsibility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527345" y="2652213"/>
            <a:ext cx="2634017" cy="1005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IVC </a:t>
            </a:r>
            <a:r>
              <a:rPr lang="tr-TR" dirty="0" err="1" smtClean="0">
                <a:solidFill>
                  <a:schemeClr val="tx1"/>
                </a:solidFill>
              </a:rPr>
              <a:t>diameter</a:t>
            </a:r>
            <a:r>
              <a:rPr lang="tr-TR" dirty="0" smtClean="0">
                <a:solidFill>
                  <a:schemeClr val="tx1"/>
                </a:solidFill>
              </a:rPr>
              <a:t> ≤2.1 cm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a</a:t>
            </a:r>
            <a:r>
              <a:rPr lang="tr-TR" dirty="0" err="1" smtClean="0">
                <a:solidFill>
                  <a:schemeClr val="tx1"/>
                </a:solidFill>
              </a:rPr>
              <a:t>nd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50% </a:t>
            </a:r>
            <a:r>
              <a:rPr lang="tr-TR" dirty="0" err="1" smtClean="0">
                <a:solidFill>
                  <a:schemeClr val="tx1"/>
                </a:solidFill>
              </a:rPr>
              <a:t>collapsible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Sağ Ok 5"/>
          <p:cNvSpPr/>
          <p:nvPr/>
        </p:nvSpPr>
        <p:spPr>
          <a:xfrm>
            <a:off x="8420668" y="3045724"/>
            <a:ext cx="573206" cy="21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159924" y="2815987"/>
            <a:ext cx="2634017" cy="67783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CVP 0-5 </a:t>
            </a:r>
            <a:r>
              <a:rPr lang="tr-TR" dirty="0" err="1" smtClean="0">
                <a:solidFill>
                  <a:schemeClr val="tx1"/>
                </a:solidFill>
              </a:rPr>
              <a:t>mmHg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527345" y="4251276"/>
            <a:ext cx="2634017" cy="1005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IVC </a:t>
            </a:r>
            <a:r>
              <a:rPr lang="tr-TR" dirty="0" err="1" smtClean="0">
                <a:solidFill>
                  <a:schemeClr val="tx1"/>
                </a:solidFill>
              </a:rPr>
              <a:t>diameter</a:t>
            </a:r>
            <a:r>
              <a:rPr lang="tr-TR" dirty="0" smtClean="0">
                <a:solidFill>
                  <a:schemeClr val="tx1"/>
                </a:solidFill>
              </a:rPr>
              <a:t>&gt;2.1 cm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a</a:t>
            </a:r>
            <a:r>
              <a:rPr lang="tr-TR" dirty="0" err="1" smtClean="0">
                <a:solidFill>
                  <a:schemeClr val="tx1"/>
                </a:solidFill>
              </a:rPr>
              <a:t>nd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&lt;50% </a:t>
            </a:r>
            <a:r>
              <a:rPr lang="tr-TR" dirty="0" err="1" smtClean="0">
                <a:solidFill>
                  <a:schemeClr val="tx1"/>
                </a:solidFill>
              </a:rPr>
              <a:t>collapsible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Sağ Ok 8"/>
          <p:cNvSpPr/>
          <p:nvPr/>
        </p:nvSpPr>
        <p:spPr>
          <a:xfrm>
            <a:off x="8374040" y="4644785"/>
            <a:ext cx="573206" cy="21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9159924" y="4415048"/>
            <a:ext cx="2634017" cy="67783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CVP 10-20 </a:t>
            </a:r>
            <a:r>
              <a:rPr lang="tr-TR" dirty="0" err="1" smtClean="0">
                <a:solidFill>
                  <a:schemeClr val="tx1"/>
                </a:solidFill>
              </a:rPr>
              <a:t>mmHg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70997" y="395785"/>
            <a:ext cx="4572000" cy="77792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PRELOAD</a:t>
            </a:r>
            <a:r>
              <a:rPr lang="en-US" dirty="0" smtClean="0">
                <a:solidFill>
                  <a:schemeClr val="tx1"/>
                </a:solidFill>
              </a:rPr>
              <a:t>  D</a:t>
            </a:r>
            <a:r>
              <a:rPr lang="az-Latn-AZ" dirty="0" smtClean="0">
                <a:solidFill>
                  <a:schemeClr val="tx1"/>
                </a:solidFill>
              </a:rPr>
              <a:t>ƏYƏRLƏNDİRİLMƏSİ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26107" y="1912960"/>
            <a:ext cx="1867469" cy="7779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STATİK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397922" y="1912960"/>
            <a:ext cx="1867469" cy="777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DİNAMİK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8215952" y="1173707"/>
            <a:ext cx="600502" cy="4776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1369321" y="3753129"/>
            <a:ext cx="1" cy="4776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689779" y="3066195"/>
            <a:ext cx="1272655" cy="5504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>
                <a:solidFill>
                  <a:schemeClr val="tx1"/>
                </a:solidFill>
              </a:rPr>
              <a:t>TƏZYİQ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193576" y="3139113"/>
            <a:ext cx="1207827" cy="5504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>
                <a:solidFill>
                  <a:schemeClr val="tx1"/>
                </a:solidFill>
              </a:rPr>
              <a:t>VOLUM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H="1">
            <a:off x="2663588" y="1326107"/>
            <a:ext cx="559558" cy="4776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3829902" y="3753129"/>
            <a:ext cx="1" cy="4776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732993" y="4367278"/>
            <a:ext cx="1272655" cy="12965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CVP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PAWP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193576" y="4465087"/>
            <a:ext cx="1272655" cy="12965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GEDV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LVEDV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EVLW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8397922" y="3693987"/>
            <a:ext cx="1867469" cy="1503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PPV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SPV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SVV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IVK/SVK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>
            <a:off x="9331656" y="3066186"/>
            <a:ext cx="1" cy="4776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814" y="2809805"/>
            <a:ext cx="5670676" cy="37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568" y="1017539"/>
            <a:ext cx="68484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226" y="382137"/>
            <a:ext cx="5725953" cy="2125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274" y="2386084"/>
            <a:ext cx="5688529" cy="3783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393" y="652819"/>
            <a:ext cx="8752780" cy="14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0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727"/>
          <a:stretch/>
        </p:blipFill>
        <p:spPr>
          <a:xfrm>
            <a:off x="1868905" y="559420"/>
            <a:ext cx="7658935" cy="4351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0959" y="23657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76450" y="21767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481263" y="4910758"/>
            <a:ext cx="11149263" cy="944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Radar plots illustrate the association of each phenotype with hemodynamic and metabolic variables in CSWG( </a:t>
            </a:r>
            <a:r>
              <a:rPr lang="en-US" sz="2000" dirty="0" err="1">
                <a:solidFill>
                  <a:schemeClr val="tx1"/>
                </a:solidFill>
              </a:rPr>
              <a:t>Cargiogenic</a:t>
            </a:r>
            <a:r>
              <a:rPr lang="en-US" sz="2000" dirty="0">
                <a:solidFill>
                  <a:schemeClr val="tx1"/>
                </a:solidFill>
              </a:rPr>
              <a:t> Shock Working Group Registry) myocardial infarction cohort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4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00125" y="2116433"/>
            <a:ext cx="2302633" cy="18650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METABOLİC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OPTİMİZATİON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Sağ Ok 2"/>
          <p:cNvSpPr/>
          <p:nvPr/>
        </p:nvSpPr>
        <p:spPr>
          <a:xfrm>
            <a:off x="3741761" y="2812575"/>
            <a:ext cx="838200" cy="2762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5405834" y="1591737"/>
            <a:ext cx="1336633" cy="568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SEDATION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405834" y="2480284"/>
            <a:ext cx="2919774" cy="568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MECHANICAL VENTILATION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405834" y="3458367"/>
            <a:ext cx="1200157" cy="568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COOLING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405834" y="4417864"/>
            <a:ext cx="4584803" cy="568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SPESIFIC TREATMENT OF </a:t>
            </a:r>
            <a:r>
              <a:rPr lang="en-US" dirty="0" smtClean="0">
                <a:solidFill>
                  <a:schemeClr val="tx1"/>
                </a:solidFill>
              </a:rPr>
              <a:t>HYPERMETABOLISM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405834" y="5351351"/>
            <a:ext cx="1664181" cy="568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TRANSFUSION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405833" y="703190"/>
            <a:ext cx="1664181" cy="568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OXYGENATION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941" y="361046"/>
            <a:ext cx="7971221" cy="146139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839" y="2348133"/>
            <a:ext cx="55911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41696" y="491319"/>
            <a:ext cx="3630304" cy="12282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CARDIAC POWER OUTPUT (CPO)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CPO = MAP X CO/451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43517" y="491319"/>
            <a:ext cx="3630304" cy="12282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PULMONARY ARTERY PULSATILITY INDEX (PAPI)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PAPI = </a:t>
            </a:r>
            <a:r>
              <a:rPr lang="tr-TR" dirty="0" err="1" smtClean="0">
                <a:solidFill>
                  <a:schemeClr val="tx1"/>
                </a:solidFill>
              </a:rPr>
              <a:t>sPA</a:t>
            </a:r>
            <a:r>
              <a:rPr lang="tr-TR" dirty="0" smtClean="0">
                <a:solidFill>
                  <a:schemeClr val="tx1"/>
                </a:solidFill>
              </a:rPr>
              <a:t> – </a:t>
            </a:r>
            <a:r>
              <a:rPr lang="tr-TR" dirty="0" err="1" smtClean="0">
                <a:solidFill>
                  <a:schemeClr val="tx1"/>
                </a:solidFill>
              </a:rPr>
              <a:t>dPA</a:t>
            </a:r>
            <a:r>
              <a:rPr lang="tr-TR" dirty="0" smtClean="0">
                <a:solidFill>
                  <a:schemeClr val="tx1"/>
                </a:solidFill>
              </a:rPr>
              <a:t> / RA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509750" y="1967553"/>
            <a:ext cx="3630304" cy="980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CPO &lt; 0.6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Calculate</a:t>
            </a:r>
            <a:r>
              <a:rPr lang="tr-TR" dirty="0" smtClean="0">
                <a:solidFill>
                  <a:schemeClr val="tx1"/>
                </a:solidFill>
              </a:rPr>
              <a:t> PAPI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7140054" y="3098041"/>
            <a:ext cx="518615" cy="382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2947916" y="3098041"/>
            <a:ext cx="561834" cy="382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41529" y="3630302"/>
            <a:ext cx="3630304" cy="600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PAPI &lt; 0.9, RA&gt;12, DSA*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741529" y="4687999"/>
            <a:ext cx="3630304" cy="5322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Possible</a:t>
            </a:r>
            <a:r>
              <a:rPr lang="tr-TR" dirty="0" smtClean="0">
                <a:solidFill>
                  <a:schemeClr val="tx1"/>
                </a:solidFill>
              </a:rPr>
              <a:t> RV </a:t>
            </a:r>
            <a:r>
              <a:rPr lang="tr-TR" dirty="0" err="1" smtClean="0">
                <a:solidFill>
                  <a:schemeClr val="tx1"/>
                </a:solidFill>
              </a:rPr>
              <a:t>Failure</a:t>
            </a:r>
            <a:endParaRPr lang="tr-TR" dirty="0" smtClean="0">
              <a:solidFill>
                <a:schemeClr val="tx1"/>
              </a:solidFill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 flipH="1">
            <a:off x="2299647" y="4305864"/>
            <a:ext cx="3412" cy="307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 flipH="1">
            <a:off x="2299647" y="5295320"/>
            <a:ext cx="3412" cy="307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kdörtgen 16"/>
          <p:cNvSpPr/>
          <p:nvPr/>
        </p:nvSpPr>
        <p:spPr>
          <a:xfrm>
            <a:off x="741529" y="5704743"/>
            <a:ext cx="3630304" cy="53226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Consider</a:t>
            </a:r>
            <a:r>
              <a:rPr lang="tr-TR" dirty="0" smtClean="0">
                <a:solidFill>
                  <a:schemeClr val="tx1"/>
                </a:solidFill>
              </a:rPr>
              <a:t> RV </a:t>
            </a:r>
            <a:r>
              <a:rPr lang="tr-TR" dirty="0" err="1" smtClean="0">
                <a:solidFill>
                  <a:schemeClr val="tx1"/>
                </a:solidFill>
              </a:rPr>
              <a:t>Support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7554036" y="3626891"/>
            <a:ext cx="1919785" cy="600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PAPI &gt; 0.9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7556311" y="4687998"/>
            <a:ext cx="3630304" cy="539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RV Normal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7554036" y="5704743"/>
            <a:ext cx="3630304" cy="53226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Consider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L</a:t>
            </a:r>
            <a:r>
              <a:rPr lang="tr-TR" dirty="0" smtClean="0">
                <a:solidFill>
                  <a:schemeClr val="tx1"/>
                </a:solidFill>
              </a:rPr>
              <a:t>V </a:t>
            </a:r>
            <a:r>
              <a:rPr lang="tr-TR" dirty="0" err="1" smtClean="0">
                <a:solidFill>
                  <a:schemeClr val="tx1"/>
                </a:solidFill>
              </a:rPr>
              <a:t>Support</a:t>
            </a:r>
            <a:endParaRPr lang="tr-TR" dirty="0" smtClean="0">
              <a:solidFill>
                <a:schemeClr val="tx1"/>
              </a:solidFill>
            </a:endParaRPr>
          </a:p>
        </p:txBody>
      </p:sp>
      <p:cxnSp>
        <p:nvCxnSpPr>
          <p:cNvPr id="22" name="Düz Ok Bağlayıcısı 21"/>
          <p:cNvCxnSpPr/>
          <p:nvPr/>
        </p:nvCxnSpPr>
        <p:spPr>
          <a:xfrm>
            <a:off x="8710684" y="4305860"/>
            <a:ext cx="337782" cy="2968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 flipH="1">
            <a:off x="9369188" y="5312388"/>
            <a:ext cx="3412" cy="307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9138" y="460660"/>
            <a:ext cx="5903794" cy="1325563"/>
          </a:xfrm>
        </p:spPr>
        <p:txBody>
          <a:bodyPr>
            <a:normAutofit/>
          </a:bodyPr>
          <a:lstStyle/>
          <a:p>
            <a:r>
              <a:rPr lang="az-Latn-AZ" sz="3600" b="1" dirty="0" smtClean="0"/>
              <a:t>MEXANİKİ DƏSTƏK CİHAZLARI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5853" r="12482"/>
          <a:stretch/>
        </p:blipFill>
        <p:spPr>
          <a:xfrm>
            <a:off x="1787856" y="1425471"/>
            <a:ext cx="7427495" cy="40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2" y="269403"/>
            <a:ext cx="5513317" cy="193840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288" y="2655052"/>
            <a:ext cx="6445476" cy="2612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109" y="269403"/>
            <a:ext cx="5585237" cy="1586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23" y="2460399"/>
            <a:ext cx="4831223" cy="3776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806" y="2366656"/>
            <a:ext cx="5901841" cy="396411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167445" y="1463397"/>
            <a:ext cx="1888694" cy="744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704.854 </a:t>
            </a:r>
          </a:p>
          <a:p>
            <a:pPr algn="ctr"/>
            <a:r>
              <a:rPr lang="az-Latn-AZ" dirty="0" smtClean="0"/>
              <a:t>Xəstə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15979" y="277896"/>
            <a:ext cx="839152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107" y="2748294"/>
            <a:ext cx="3219397" cy="2436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6818" y="48154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430379" y="3137275"/>
            <a:ext cx="2887579" cy="22402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Neurological symptoms are detected in up to 70% of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708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öşeleri Yuvarlanmış Dikdörtgen Belirtme Çizgisi 4"/>
          <p:cNvSpPr/>
          <p:nvPr/>
        </p:nvSpPr>
        <p:spPr>
          <a:xfrm>
            <a:off x="780793" y="2402006"/>
            <a:ext cx="1855886" cy="1224519"/>
          </a:xfrm>
          <a:prstGeom prst="wedgeRoundRectCallout">
            <a:avLst>
              <a:gd name="adj1" fmla="val -57392"/>
              <a:gd name="adj2" fmla="val 823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My wife is just graduating and she’s a pathologist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Köşeleri Yuvarlanmış Dikdörtgen Belirtme Çizgisi 5"/>
          <p:cNvSpPr/>
          <p:nvPr/>
        </p:nvSpPr>
        <p:spPr>
          <a:xfrm>
            <a:off x="3646615" y="4085614"/>
            <a:ext cx="1921673" cy="1351731"/>
          </a:xfrm>
          <a:prstGeom prst="wedgeRoundRectCallout">
            <a:avLst>
              <a:gd name="adj1" fmla="val 61604"/>
              <a:gd name="adj2" fmla="val 80993"/>
              <a:gd name="adj3" fmla="val 16667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Put away as much money as you can really fast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Köşeleri Yuvarlanmış Dikdörtgen Belirtme Çizgisi 6"/>
          <p:cNvSpPr/>
          <p:nvPr/>
        </p:nvSpPr>
        <p:spPr>
          <a:xfrm>
            <a:off x="3632966" y="436728"/>
            <a:ext cx="1880730" cy="2317983"/>
          </a:xfrm>
          <a:prstGeom prst="wedgeRoundRectCallout">
            <a:avLst>
              <a:gd name="adj1" fmla="val 61604"/>
              <a:gd name="adj2" fmla="val 80993"/>
              <a:gd name="adj3" fmla="val 16667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Well</a:t>
            </a:r>
            <a:r>
              <a:rPr lang="en-US" dirty="0">
                <a:solidFill>
                  <a:schemeClr val="tx1"/>
                </a:solidFill>
              </a:rPr>
              <a:t>, I think it’s going to change what we do, but the good news is, at least you’re not a pathologist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327546" y="95534"/>
            <a:ext cx="6141493" cy="65645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477" y="2754711"/>
            <a:ext cx="4592065" cy="20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671248" y="1760561"/>
            <a:ext cx="4258101" cy="13374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Make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patient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center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PERSONALIZED MEDICINE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117678" y="834788"/>
            <a:ext cx="2333767" cy="600502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A </a:t>
            </a:r>
            <a:r>
              <a:rPr lang="tr-TR" dirty="0" err="1" smtClean="0">
                <a:solidFill>
                  <a:schemeClr val="tx1"/>
                </a:solidFill>
              </a:rPr>
              <a:t>Modest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Proposal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Akış Çizelgesi: Öteki İşlem 3"/>
          <p:cNvSpPr/>
          <p:nvPr/>
        </p:nvSpPr>
        <p:spPr>
          <a:xfrm>
            <a:off x="7192370" y="4217158"/>
            <a:ext cx="3411940" cy="169232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r>
              <a:rPr lang="az-Latn-AZ" sz="2800" dirty="0" smtClean="0">
                <a:solidFill>
                  <a:schemeClr val="tx1"/>
                </a:solidFill>
              </a:rPr>
              <a:t>ƏŞƏKKÜRLƏR...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41" y="2065787"/>
            <a:ext cx="5857875" cy="379095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46412" y="1037230"/>
            <a:ext cx="5872304" cy="5595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Death</a:t>
            </a:r>
            <a:r>
              <a:rPr lang="tr-TR" dirty="0" smtClean="0">
                <a:solidFill>
                  <a:schemeClr val="tx1"/>
                </a:solidFill>
              </a:rPr>
              <a:t> of General Nelson in 1805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41" y="2065787"/>
            <a:ext cx="3328278" cy="3790950"/>
          </a:xfrm>
          <a:prstGeom prst="rect">
            <a:avLst/>
          </a:prstGeom>
        </p:spPr>
      </p:pic>
      <p:sp>
        <p:nvSpPr>
          <p:cNvPr id="5" name="Akış Çizelgesi: Sıralı Erişimli Depolama 4"/>
          <p:cNvSpPr/>
          <p:nvPr/>
        </p:nvSpPr>
        <p:spPr>
          <a:xfrm flipH="1">
            <a:off x="9676262" y="1160059"/>
            <a:ext cx="1501253" cy="1282889"/>
          </a:xfrm>
          <a:prstGeom prst="flowChartMagneticTap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Kısmet, </a:t>
            </a:r>
            <a:r>
              <a:rPr lang="tr-TR" dirty="0" err="1" smtClean="0">
                <a:solidFill>
                  <a:schemeClr val="tx1"/>
                </a:solidFill>
              </a:rPr>
              <a:t>Hardy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66" y="556503"/>
            <a:ext cx="8388171" cy="5366625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188" y="2062488"/>
            <a:ext cx="7114673" cy="265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79" y="238908"/>
            <a:ext cx="9161558" cy="61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885725" y="217610"/>
            <a:ext cx="7476639" cy="19340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433" y="2151626"/>
            <a:ext cx="4686035" cy="42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12232" y="291432"/>
            <a:ext cx="8631238" cy="278923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134004" y="3912599"/>
            <a:ext cx="3693694" cy="1225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Incidence</a:t>
            </a:r>
            <a:r>
              <a:rPr lang="tr-TR" dirty="0" smtClean="0">
                <a:solidFill>
                  <a:schemeClr val="tx1"/>
                </a:solidFill>
              </a:rPr>
              <a:t> of skin </a:t>
            </a:r>
            <a:r>
              <a:rPr lang="tr-TR" dirty="0" err="1" smtClean="0">
                <a:solidFill>
                  <a:schemeClr val="tx1"/>
                </a:solidFill>
              </a:rPr>
              <a:t>mottling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was</a:t>
            </a:r>
            <a:r>
              <a:rPr lang="tr-TR" dirty="0" smtClean="0">
                <a:solidFill>
                  <a:schemeClr val="tx1"/>
                </a:solidFill>
              </a:rPr>
              <a:t> 29 % (230 of 791 patients)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98821" y="3826043"/>
            <a:ext cx="1840832" cy="144378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Result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 flipV="1">
            <a:off x="5077326" y="4559968"/>
            <a:ext cx="63767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95" y="328863"/>
            <a:ext cx="7435515" cy="2953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263" y="3282836"/>
            <a:ext cx="5293207" cy="269685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2076303" y="791219"/>
            <a:ext cx="7012698" cy="55155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64895" y="5672094"/>
            <a:ext cx="2215786" cy="2664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1659370" y="1897039"/>
            <a:ext cx="2215786" cy="3931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1864895" y="4692441"/>
            <a:ext cx="2215786" cy="2047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778159" y="5938512"/>
            <a:ext cx="2215786" cy="2047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5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425</Words>
  <Application>Microsoft Office PowerPoint</Application>
  <PresentationFormat>Widescreen</PresentationFormat>
  <Paragraphs>118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MEXANİKİ DƏSTƏK CİHAZLARI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Hemodinamik qeyri-stabil pasientə yanaşma</dc:title>
  <dc:creator>Учетная запись Майкрософт</dc:creator>
  <cp:lastModifiedBy>Учетная запись Майкрософт</cp:lastModifiedBy>
  <cp:revision>101</cp:revision>
  <dcterms:created xsi:type="dcterms:W3CDTF">2023-03-23T05:29:54Z</dcterms:created>
  <dcterms:modified xsi:type="dcterms:W3CDTF">2023-03-31T17:58:22Z</dcterms:modified>
</cp:coreProperties>
</file>